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72" r:id="rId2"/>
    <p:sldId id="273" r:id="rId3"/>
    <p:sldId id="274" r:id="rId4"/>
    <p:sldId id="257" r:id="rId5"/>
    <p:sldId id="275" r:id="rId6"/>
    <p:sldId id="276" r:id="rId7"/>
    <p:sldId id="277" r:id="rId8"/>
    <p:sldId id="278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83" r:id="rId18"/>
    <p:sldId id="292" r:id="rId19"/>
    <p:sldId id="296" r:id="rId20"/>
    <p:sldId id="297" r:id="rId21"/>
    <p:sldId id="298" r:id="rId22"/>
    <p:sldId id="299" r:id="rId23"/>
    <p:sldId id="294" r:id="rId24"/>
    <p:sldId id="300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23" r:id="rId34"/>
    <p:sldId id="324" r:id="rId35"/>
    <p:sldId id="325" r:id="rId36"/>
    <p:sldId id="326" r:id="rId37"/>
    <p:sldId id="327" r:id="rId38"/>
    <p:sldId id="329" r:id="rId39"/>
    <p:sldId id="330" r:id="rId40"/>
    <p:sldId id="334" r:id="rId41"/>
    <p:sldId id="331" r:id="rId42"/>
    <p:sldId id="335" r:id="rId43"/>
    <p:sldId id="332" r:id="rId44"/>
    <p:sldId id="336" r:id="rId45"/>
    <p:sldId id="333" r:id="rId46"/>
    <p:sldId id="337" r:id="rId47"/>
    <p:sldId id="338" r:id="rId48"/>
    <p:sldId id="339" r:id="rId49"/>
    <p:sldId id="348" r:id="rId50"/>
    <p:sldId id="343" r:id="rId51"/>
    <p:sldId id="344" r:id="rId52"/>
    <p:sldId id="345" r:id="rId53"/>
    <p:sldId id="346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4" r:id="rId69"/>
    <p:sldId id="365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21" r:id="rId79"/>
    <p:sldId id="322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99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698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4619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93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5713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76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714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70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45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17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85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54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22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34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94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1DA27-27E4-4B5C-A523-E233872AD9B4}" type="datetimeFigureOut">
              <a:rPr lang="en-IN" smtClean="0"/>
              <a:t>30-07-2021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4F3546-122C-4B76-806E-D6D616E66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80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703E-9FF9-4F25-B74C-5C676228D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 to Python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99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B8ADC-8AC4-4354-BD3D-210FE281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28" y="2093888"/>
            <a:ext cx="7511902" cy="219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197BD-F4B6-4969-913C-87353909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233" y="1286243"/>
            <a:ext cx="6729413" cy="428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8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350EB-D36E-475C-9317-AB47063C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02" y="1651818"/>
            <a:ext cx="6334195" cy="35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12DA4-1087-4D89-84B5-5C8F6EB9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28" y="2082605"/>
            <a:ext cx="7194744" cy="24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833A5-9DB5-4F08-99FC-55343A88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33487"/>
            <a:ext cx="7543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C95C-78EE-4379-8BE0-BC90CFE6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237" y="624110"/>
            <a:ext cx="9717376" cy="128089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Python Versions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1E639-1E22-490B-81E4-E24E70D96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588" y="1565564"/>
            <a:ext cx="10221230" cy="4779818"/>
          </a:xfrm>
        </p:spPr>
      </p:pic>
    </p:spTree>
    <p:extLst>
      <p:ext uri="{BB962C8B-B14F-4D97-AF65-F5344CB8AC3E}">
        <p14:creationId xmlns:p14="http://schemas.microsoft.com/office/powerpoint/2010/main" val="1086927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CFB8-C8BA-4E64-8657-AF1DB0F3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073" y="3429000"/>
            <a:ext cx="5796538" cy="1378526"/>
          </a:xfrm>
        </p:spPr>
        <p:txBody>
          <a:bodyPr/>
          <a:lstStyle/>
          <a:p>
            <a:r>
              <a:rPr lang="en-US" b="1" dirty="0"/>
              <a:t>Installation of Python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467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8766-2280-48E4-8AD6-A68492C2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43" y="1028826"/>
            <a:ext cx="8435712" cy="48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D8801-5D3A-4F2B-9766-58B61B92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98" y="3132386"/>
            <a:ext cx="7151111" cy="21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6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AD0BF-265B-4100-A092-01658E84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928687"/>
            <a:ext cx="84582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8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1EDA-4D7A-4388-AA05-CFF21E50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087" y="624110"/>
            <a:ext cx="9893526" cy="128089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Contents</a:t>
            </a:r>
            <a:endParaRPr lang="en-IN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15730-ACF2-4901-B5F0-EAE979D4A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8" y="1770743"/>
            <a:ext cx="6110514" cy="41404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History of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What is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Features of Python</a:t>
            </a:r>
            <a:endParaRPr lang="en-I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Uses of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Installation of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Data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Operators of Python</a:t>
            </a:r>
          </a:p>
        </p:txBody>
      </p:sp>
    </p:spTree>
    <p:extLst>
      <p:ext uri="{BB962C8B-B14F-4D97-AF65-F5344CB8AC3E}">
        <p14:creationId xmlns:p14="http://schemas.microsoft.com/office/powerpoint/2010/main" val="2348532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1E110-607B-42F9-8993-56485660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157287"/>
            <a:ext cx="78486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7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668102-670A-45B8-86C3-98F2C524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57300"/>
            <a:ext cx="7391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39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A74B6-F591-431B-8D6B-1D6D32A5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9" y="1899138"/>
            <a:ext cx="11294769" cy="27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77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5D939-4679-4DD5-AA00-D2E5CAE6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3" y="800100"/>
            <a:ext cx="1008351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0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6DA9-EC76-4A49-9414-BC07F80A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1.Numeric Data types: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B90D-64D1-42E8-9161-5ED831254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855" y="1510145"/>
            <a:ext cx="9966757" cy="5112327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i</a:t>
            </a:r>
            <a:r>
              <a:rPr lang="en-US" sz="2000" b="1" dirty="0"/>
              <a:t>)Int</a:t>
            </a:r>
            <a:r>
              <a:rPr lang="en-US" sz="2000" dirty="0"/>
              <a:t>: Integer values in the variable </a:t>
            </a:r>
            <a:r>
              <a:rPr lang="en-US" sz="2000" dirty="0" err="1"/>
              <a:t>e.g</a:t>
            </a:r>
            <a:r>
              <a:rPr lang="en-US" sz="2000" dirty="0"/>
              <a:t> int=20</a:t>
            </a:r>
          </a:p>
          <a:p>
            <a:r>
              <a:rPr lang="en-US" sz="2000" b="1" dirty="0"/>
              <a:t>ii)Float</a:t>
            </a:r>
            <a:r>
              <a:rPr lang="en-US" sz="2000" dirty="0"/>
              <a:t>: Float is represented by decimal values </a:t>
            </a:r>
            <a:r>
              <a:rPr lang="en-US" sz="2000" dirty="0" err="1"/>
              <a:t>e.g</a:t>
            </a:r>
            <a:r>
              <a:rPr lang="en-US" sz="2000" dirty="0"/>
              <a:t> float=3.2</a:t>
            </a:r>
          </a:p>
          <a:p>
            <a:r>
              <a:rPr lang="en-US" sz="2000" b="1" dirty="0"/>
              <a:t>iii)Complex</a:t>
            </a:r>
            <a:r>
              <a:rPr lang="en-US" sz="2000" dirty="0"/>
              <a:t>: It contains real and imaginary part </a:t>
            </a:r>
            <a:r>
              <a:rPr lang="en-US" sz="2000" dirty="0" err="1"/>
              <a:t>e.g</a:t>
            </a:r>
            <a:r>
              <a:rPr lang="en-US" sz="2000" dirty="0"/>
              <a:t> complex=12+4j</a:t>
            </a:r>
          </a:p>
          <a:p>
            <a:endParaRPr lang="en-US" sz="2000" dirty="0"/>
          </a:p>
          <a:p>
            <a:r>
              <a:rPr lang="en-US" sz="2000" b="1" dirty="0"/>
              <a:t>Conversation of data types</a:t>
            </a:r>
          </a:p>
          <a:p>
            <a:r>
              <a:rPr lang="en-US" sz="2000" b="1" dirty="0"/>
              <a:t>Example:</a:t>
            </a:r>
          </a:p>
          <a:p>
            <a:r>
              <a:rPr lang="en-US" sz="2000" dirty="0"/>
              <a:t>a=20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b=3.142</a:t>
            </a:r>
          </a:p>
          <a:p>
            <a:r>
              <a:rPr lang="en-US" sz="2000" dirty="0"/>
              <a:t>c=10+6j</a:t>
            </a:r>
          </a:p>
          <a:p>
            <a:r>
              <a:rPr lang="en-US" sz="2000" dirty="0"/>
              <a:t>print(int(b),float(a),string(c))</a:t>
            </a:r>
            <a:endParaRPr lang="en-IN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A515DB-566A-45D3-9FFE-9FB2016A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3.142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10+6j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print(int(b), float(a), str(c))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7884F2-9154-4841-89D2-DA1F29490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3.142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10+6j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print(int(b), float(a), str(c))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5F3EDF-21F2-4BE7-A27F-2C8C9ADF2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a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3.142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 =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10+6j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08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76B2-0F6D-49D2-BD9E-19A9AFE2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2.List data types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D463-186E-4EE3-8410-0EA7CC7F8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745" y="2133600"/>
            <a:ext cx="10146867" cy="3777622"/>
          </a:xfrm>
        </p:spPr>
        <p:txBody>
          <a:bodyPr>
            <a:normAutofit lnSpcReduction="10000"/>
          </a:bodyPr>
          <a:lstStyle/>
          <a:p>
            <a:r>
              <a:rPr lang="en-US" sz="2400" b="0" i="0" dirty="0">
                <a:solidFill>
                  <a:srgbClr val="1A1A1A"/>
                </a:solidFill>
                <a:effectLst/>
                <a:latin typeface="Poppins"/>
              </a:rPr>
              <a:t>List data type is used to collect an ordered data or store a multiple data in single variable</a:t>
            </a:r>
          </a:p>
          <a:p>
            <a:r>
              <a:rPr lang="en-US" sz="2400" b="0" i="0" dirty="0">
                <a:solidFill>
                  <a:srgbClr val="1A1A1A"/>
                </a:solidFill>
                <a:effectLst/>
                <a:latin typeface="Poppins"/>
              </a:rPr>
              <a:t>List data is displayed with square brackets</a:t>
            </a:r>
            <a:endParaRPr lang="en-US" sz="2400" dirty="0">
              <a:solidFill>
                <a:srgbClr val="1A1A1A"/>
              </a:solidFill>
              <a:latin typeface="Poppins"/>
            </a:endParaRPr>
          </a:p>
          <a:p>
            <a:r>
              <a:rPr lang="en-US" sz="2400" b="1" dirty="0">
                <a:solidFill>
                  <a:srgbClr val="1A1A1A"/>
                </a:solidFill>
                <a:latin typeface="Poppins"/>
              </a:rPr>
              <a:t>Syntax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 fruits list=[“</a:t>
            </a:r>
            <a:r>
              <a:rPr lang="en-US" sz="2400" dirty="0" err="1">
                <a:solidFill>
                  <a:srgbClr val="1A1A1A"/>
                </a:solidFill>
                <a:latin typeface="Poppins"/>
              </a:rPr>
              <a:t>apple”,”banana”,”orange”,”mango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”]</a:t>
            </a:r>
          </a:p>
          <a:p>
            <a:r>
              <a:rPr lang="en-US" sz="2400" b="1" dirty="0">
                <a:solidFill>
                  <a:srgbClr val="1A1A1A"/>
                </a:solidFill>
                <a:latin typeface="Poppins"/>
              </a:rPr>
              <a:t>Index 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                         0               1             2               3</a:t>
            </a:r>
          </a:p>
          <a:p>
            <a:r>
              <a:rPr lang="en-US" sz="2400" dirty="0">
                <a:solidFill>
                  <a:srgbClr val="1A1A1A"/>
                </a:solidFill>
                <a:latin typeface="Poppins"/>
              </a:rPr>
              <a:t>List is mutable </a:t>
            </a:r>
            <a:r>
              <a:rPr lang="en-US" sz="2400" dirty="0" err="1">
                <a:solidFill>
                  <a:srgbClr val="1A1A1A"/>
                </a:solidFill>
                <a:latin typeface="Poppins"/>
              </a:rPr>
              <a:t>i.e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 it can be changed</a:t>
            </a:r>
          </a:p>
          <a:p>
            <a:r>
              <a:rPr lang="en-US" sz="2400" dirty="0">
                <a:solidFill>
                  <a:srgbClr val="1A1A1A"/>
                </a:solidFill>
                <a:latin typeface="Poppins"/>
              </a:rPr>
              <a:t>It allows Duplicates</a:t>
            </a:r>
          </a:p>
          <a:p>
            <a:r>
              <a:rPr lang="en-US" sz="2400" dirty="0" err="1">
                <a:solidFill>
                  <a:srgbClr val="1A1A1A"/>
                </a:solidFill>
                <a:latin typeface="Poppins"/>
              </a:rPr>
              <a:t>Similor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 syntax </a:t>
            </a:r>
            <a:r>
              <a:rPr lang="en-US" sz="2400" dirty="0" err="1">
                <a:solidFill>
                  <a:srgbClr val="1A1A1A"/>
                </a:solidFill>
                <a:latin typeface="Poppins"/>
              </a:rPr>
              <a:t>abc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=list() ,</a:t>
            </a:r>
            <a:r>
              <a:rPr lang="en-US" sz="2400" dirty="0" err="1">
                <a:solidFill>
                  <a:srgbClr val="1A1A1A"/>
                </a:solidFill>
                <a:latin typeface="Poppins"/>
              </a:rPr>
              <a:t>abc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=[]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254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1E8A-13BE-4228-8F30-A5C3098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989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Various operation in lists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390B-5BDE-4963-B2D1-85D234F57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8" y="1524000"/>
            <a:ext cx="9934604" cy="4876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A1A1A"/>
                </a:solidFill>
                <a:latin typeface="Poppins"/>
              </a:rPr>
              <a:t>Syntax</a:t>
            </a:r>
            <a:r>
              <a:rPr lang="en-US" sz="2400" dirty="0">
                <a:solidFill>
                  <a:srgbClr val="1A1A1A"/>
                </a:solidFill>
                <a:latin typeface="Poppins"/>
              </a:rPr>
              <a:t> fruits list=[“apple”,”banana”,”orange”,”mango”]</a:t>
            </a:r>
          </a:p>
          <a:p>
            <a:r>
              <a:rPr lang="en-US" sz="2400" dirty="0" err="1">
                <a:latin typeface="Poppins"/>
              </a:rPr>
              <a:t>list.insert</a:t>
            </a:r>
            <a:r>
              <a:rPr lang="en-US" sz="2400" dirty="0">
                <a:latin typeface="Poppins"/>
              </a:rPr>
              <a:t>(1,”grapes”) #insert grapes in place of order 1</a:t>
            </a:r>
          </a:p>
          <a:p>
            <a:r>
              <a:rPr lang="en-US" sz="2400" dirty="0" err="1">
                <a:latin typeface="Poppins"/>
              </a:rPr>
              <a:t>list.remove</a:t>
            </a:r>
            <a:r>
              <a:rPr lang="en-US" sz="2400" dirty="0">
                <a:latin typeface="Poppins"/>
              </a:rPr>
              <a:t>(“apple”) #remove the apple in list</a:t>
            </a:r>
          </a:p>
          <a:p>
            <a:r>
              <a:rPr lang="en-US" sz="2400" dirty="0" err="1">
                <a:latin typeface="Poppins"/>
              </a:rPr>
              <a:t>list.index</a:t>
            </a:r>
            <a:r>
              <a:rPr lang="en-US" sz="2400" dirty="0">
                <a:latin typeface="Poppins"/>
              </a:rPr>
              <a:t>(“banana”)#it shows index or order of the banana</a:t>
            </a:r>
          </a:p>
          <a:p>
            <a:r>
              <a:rPr lang="en-US" sz="2400" dirty="0" err="1">
                <a:latin typeface="Poppins"/>
              </a:rPr>
              <a:t>list.count</a:t>
            </a:r>
            <a:r>
              <a:rPr lang="en-US" sz="2400" dirty="0">
                <a:latin typeface="Poppins"/>
              </a:rPr>
              <a:t>(“apple”)#it count number of apple in list</a:t>
            </a:r>
          </a:p>
          <a:p>
            <a:r>
              <a:rPr lang="en-US" sz="2400" dirty="0">
                <a:latin typeface="Poppins"/>
              </a:rPr>
              <a:t>list.pop(3)#it perform pop operation</a:t>
            </a:r>
          </a:p>
          <a:p>
            <a:r>
              <a:rPr lang="en-US" sz="2400" dirty="0" err="1">
                <a:latin typeface="Poppins"/>
              </a:rPr>
              <a:t>list.sort</a:t>
            </a:r>
            <a:r>
              <a:rPr lang="en-US" sz="2400" dirty="0">
                <a:latin typeface="Poppins"/>
              </a:rPr>
              <a:t>()</a:t>
            </a:r>
          </a:p>
          <a:p>
            <a:r>
              <a:rPr lang="en-US" sz="2400" dirty="0" err="1">
                <a:latin typeface="Poppins"/>
              </a:rPr>
              <a:t>list.clear</a:t>
            </a:r>
            <a:r>
              <a:rPr lang="en-US" sz="2400" dirty="0">
                <a:latin typeface="Poppins"/>
              </a:rPr>
              <a:t>()</a:t>
            </a:r>
          </a:p>
          <a:p>
            <a:r>
              <a:rPr lang="en-US" sz="2400" dirty="0" err="1">
                <a:latin typeface="Poppins"/>
              </a:rPr>
              <a:t>del.ist</a:t>
            </a:r>
            <a:r>
              <a:rPr lang="en-US" sz="2400" dirty="0">
                <a:latin typeface="Poppins"/>
              </a:rPr>
              <a:t>[2]#delete the 2</a:t>
            </a:r>
            <a:r>
              <a:rPr lang="en-US" sz="2400" baseline="30000" dirty="0">
                <a:latin typeface="Poppins"/>
              </a:rPr>
              <a:t>nd</a:t>
            </a:r>
            <a:r>
              <a:rPr lang="en-US" sz="2400" dirty="0">
                <a:latin typeface="Poppins"/>
              </a:rPr>
              <a:t> index in list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68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066C-5819-4218-AD90-B410F008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3.Tuple data types: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CA1F-A34C-4C61-973F-409F6137F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712686"/>
            <a:ext cx="10082212" cy="41985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/>
              </a:rPr>
              <a:t>Tuple is a data type is used to store a multiple data in a single variable</a:t>
            </a:r>
          </a:p>
          <a:p>
            <a:r>
              <a:rPr lang="en-US" sz="2400" b="1" dirty="0">
                <a:latin typeface="Poppins"/>
              </a:rPr>
              <a:t>Syntax</a:t>
            </a:r>
            <a:r>
              <a:rPr lang="en-US" sz="2400" dirty="0">
                <a:latin typeface="Poppins"/>
              </a:rPr>
              <a:t> tuple=(“</a:t>
            </a:r>
            <a:r>
              <a:rPr lang="en-US" sz="2400" dirty="0" err="1">
                <a:latin typeface="Poppins"/>
              </a:rPr>
              <a:t>apple”,”mango”,”grapes</a:t>
            </a:r>
            <a:r>
              <a:rPr lang="en-US" sz="2400" dirty="0">
                <a:latin typeface="Poppins"/>
              </a:rPr>
              <a:t>”)</a:t>
            </a:r>
          </a:p>
          <a:p>
            <a:r>
              <a:rPr lang="en-US" sz="2400" dirty="0">
                <a:latin typeface="Poppins"/>
              </a:rPr>
              <a:t>Tuples are immutable </a:t>
            </a:r>
            <a:r>
              <a:rPr lang="en-US" sz="2400" dirty="0" err="1">
                <a:latin typeface="Poppins"/>
              </a:rPr>
              <a:t>i.e</a:t>
            </a:r>
            <a:r>
              <a:rPr lang="en-US" sz="2400" dirty="0">
                <a:latin typeface="Poppins"/>
              </a:rPr>
              <a:t> can’t be changed</a:t>
            </a:r>
          </a:p>
          <a:p>
            <a:r>
              <a:rPr lang="en-US" sz="2400" dirty="0">
                <a:latin typeface="Poppins"/>
              </a:rPr>
              <a:t>Tuples allows duplicates</a:t>
            </a:r>
          </a:p>
          <a:p>
            <a:r>
              <a:rPr lang="en-US" sz="2400" b="1" dirty="0">
                <a:latin typeface="Poppins"/>
              </a:rPr>
              <a:t>Various operation in tuples</a:t>
            </a:r>
          </a:p>
          <a:p>
            <a:r>
              <a:rPr lang="en-US" sz="2400" dirty="0">
                <a:latin typeface="Poppins"/>
              </a:rPr>
              <a:t>tuple=tuple*2 #print tuple in twice</a:t>
            </a:r>
          </a:p>
          <a:p>
            <a:r>
              <a:rPr lang="en-US" sz="2400" dirty="0">
                <a:latin typeface="Poppins"/>
              </a:rPr>
              <a:t>print(tuple[0:2])#print order 0 to 2</a:t>
            </a:r>
            <a:endParaRPr lang="en-IN" sz="24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02915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35C23-E28F-480F-9484-EEE3338D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4.Set data types: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07636-436C-4037-95F6-C7FCD9964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1" y="1669143"/>
            <a:ext cx="9806441" cy="424207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/>
              </a:rPr>
              <a:t>Sets are used to store multiple items in a single variable</a:t>
            </a:r>
          </a:p>
          <a:p>
            <a:r>
              <a:rPr lang="en-US" sz="2400" dirty="0">
                <a:latin typeface="Poppins"/>
              </a:rPr>
              <a:t>Sets are unordered collection of data</a:t>
            </a:r>
          </a:p>
          <a:p>
            <a:r>
              <a:rPr lang="en-US" sz="2400" dirty="0">
                <a:latin typeface="Poppins"/>
              </a:rPr>
              <a:t>Sets are displayed with </a:t>
            </a:r>
            <a:r>
              <a:rPr lang="en-US" sz="2400" dirty="0" err="1">
                <a:latin typeface="Poppins"/>
              </a:rPr>
              <a:t>curlybrackets</a:t>
            </a:r>
            <a:endParaRPr lang="en-US" sz="2400" dirty="0">
              <a:latin typeface="Poppins"/>
            </a:endParaRPr>
          </a:p>
          <a:p>
            <a:r>
              <a:rPr lang="en-US" sz="2400" b="1" dirty="0">
                <a:latin typeface="Poppins"/>
              </a:rPr>
              <a:t>Syntax </a:t>
            </a:r>
            <a:r>
              <a:rPr lang="en-US" sz="2400" dirty="0">
                <a:latin typeface="Poppins"/>
              </a:rPr>
              <a:t>a={1,5,2,3,6,4}</a:t>
            </a:r>
          </a:p>
          <a:p>
            <a:r>
              <a:rPr lang="en-US" sz="2400" dirty="0">
                <a:latin typeface="Poppins"/>
              </a:rPr>
              <a:t>             b={5,2,4,6,7}</a:t>
            </a:r>
          </a:p>
          <a:p>
            <a:r>
              <a:rPr lang="en-US" sz="2400" dirty="0">
                <a:latin typeface="Poppins"/>
              </a:rPr>
              <a:t>Sets are immutable</a:t>
            </a:r>
          </a:p>
          <a:p>
            <a:r>
              <a:rPr lang="en-US" sz="2400" dirty="0">
                <a:latin typeface="Poppins"/>
              </a:rPr>
              <a:t>Duplicates are not allowed</a:t>
            </a:r>
            <a:endParaRPr lang="en-IN" sz="2400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38393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A085-AADD-4750-822C-476C82CF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Various operation in sets: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50DE-B61F-443E-B831-9A38D34B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457" y="1799771"/>
            <a:ext cx="10532155" cy="4891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4A4A4A"/>
                </a:solidFill>
                <a:latin typeface="Poppins"/>
                <a:ea typeface="Times New Roman" panose="02020603050405020304" pitchFamily="18" charset="0"/>
              </a:rPr>
              <a:t>a={1,2,3,4,4,4}  b={3,4,5,6}</a:t>
            </a:r>
            <a:endParaRPr lang="en-US" sz="2400" b="1" dirty="0">
              <a:solidFill>
                <a:srgbClr val="4A4A4A"/>
              </a:solidFill>
              <a:latin typeface="Poppins"/>
            </a:endParaRPr>
          </a:p>
          <a:p>
            <a:r>
              <a:rPr lang="en-US" sz="2400" dirty="0">
                <a:solidFill>
                  <a:srgbClr val="4A4A4A"/>
                </a:solidFill>
                <a:latin typeface="Poppins"/>
              </a:rPr>
              <a:t>Print(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a &amp; b</a:t>
            </a:r>
            <a:r>
              <a:rPr lang="en-US" sz="2400" dirty="0">
                <a:solidFill>
                  <a:srgbClr val="4A4A4A"/>
                </a:solidFill>
                <a:latin typeface="Poppins"/>
              </a:rPr>
              <a:t>) 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Intersection operation where only the elements present in both sets are  selected. </a:t>
            </a:r>
            <a:r>
              <a:rPr lang="en-US" sz="2400" b="1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{3, 4}</a:t>
            </a:r>
          </a:p>
          <a:p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Print(a | b)   Union operation where all the elements of the sets are combined     </a:t>
            </a:r>
            <a:r>
              <a:rPr lang="en-US" sz="2400" b="1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{1, 2, 3, 4, 5, 6}</a:t>
            </a:r>
          </a:p>
          <a:p>
            <a:r>
              <a:rPr lang="en-US" sz="2400" dirty="0">
                <a:solidFill>
                  <a:srgbClr val="4A4A4A"/>
                </a:solidFill>
                <a:latin typeface="Poppins"/>
              </a:rPr>
              <a:t>Print(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a – b</a:t>
            </a:r>
            <a:r>
              <a:rPr lang="en-US" sz="2400" dirty="0">
                <a:solidFill>
                  <a:srgbClr val="4A4A4A"/>
                </a:solidFill>
                <a:latin typeface="Poppins"/>
              </a:rPr>
              <a:t>)  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Difference operation where the elements present in ‘a’ and ‘b’ are deleted and remaining elements of ‘a’ is the result. </a:t>
            </a:r>
            <a:r>
              <a:rPr lang="en-US" sz="2400" b="1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{1, 2}</a:t>
            </a:r>
          </a:p>
          <a:p>
            <a:r>
              <a:rPr lang="en-US" sz="2400" dirty="0">
                <a:solidFill>
                  <a:srgbClr val="4A4A4A"/>
                </a:solidFill>
                <a:latin typeface="Poppins"/>
              </a:rPr>
              <a:t>Print(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a ^ b</a:t>
            </a:r>
            <a:r>
              <a:rPr lang="en-US" sz="2400" dirty="0">
                <a:solidFill>
                  <a:srgbClr val="4A4A4A"/>
                </a:solidFill>
                <a:latin typeface="Poppins"/>
              </a:rPr>
              <a:t>)  </a:t>
            </a:r>
            <a:r>
              <a:rPr lang="en-US" sz="2400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Symmetric difference operation where the intersecting elements are deleted and the remaining elements in both sets is the result. </a:t>
            </a:r>
            <a:r>
              <a:rPr lang="en-US" sz="2400" b="1" dirty="0">
                <a:solidFill>
                  <a:srgbClr val="4A4A4A"/>
                </a:solidFill>
                <a:effectLst/>
                <a:latin typeface="Poppins"/>
                <a:ea typeface="Times New Roman" panose="02020603050405020304" pitchFamily="18" charset="0"/>
              </a:rPr>
              <a:t>{1, 2, 5, 6}</a:t>
            </a:r>
            <a:endParaRPr lang="en-IN" sz="2400" b="1" dirty="0">
              <a:latin typeface="Poppin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0FFE00-4A68-4787-9DCC-F6C81ACE8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=</a:t>
            </a:r>
            <a:r>
              <a:rPr kumimoji="0" lang="fr-FR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{1, 2, 3, 4, 4, 4}</a:t>
            </a:r>
            <a:endParaRPr kumimoji="0" lang="fr-FR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 =</a:t>
            </a:r>
            <a:r>
              <a:rPr kumimoji="0" lang="fr-FR" altLang="en-US" sz="1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{3, 4, 5, 6}</a:t>
            </a:r>
            <a:endParaRPr kumimoji="0" lang="fr-F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8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4B1C-2B7A-41FE-A769-4F15C9E3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A7A23-71A6-4D66-9756-2AF3F23A3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114" y="304795"/>
            <a:ext cx="10551886" cy="6357262"/>
          </a:xfrm>
        </p:spPr>
      </p:pic>
    </p:spTree>
    <p:extLst>
      <p:ext uri="{BB962C8B-B14F-4D97-AF65-F5344CB8AC3E}">
        <p14:creationId xmlns:p14="http://schemas.microsoft.com/office/powerpoint/2010/main" val="136574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E888-98D9-4994-BA25-49E55FD22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0861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5.Dictionary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0EDBF-824D-47D1-B6A5-78409844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78857"/>
            <a:ext cx="8915400" cy="496388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oppins"/>
              </a:rPr>
              <a:t>Dictionaries are used to store values in key value pairs</a:t>
            </a:r>
          </a:p>
          <a:p>
            <a:r>
              <a:rPr lang="en-US" sz="2400" dirty="0">
                <a:latin typeface="Poppins"/>
              </a:rPr>
              <a:t>It can be ordered</a:t>
            </a:r>
          </a:p>
          <a:p>
            <a:r>
              <a:rPr lang="en-US" sz="2400" dirty="0">
                <a:latin typeface="Poppins"/>
              </a:rPr>
              <a:t>Dictionaries are mutable </a:t>
            </a:r>
            <a:r>
              <a:rPr lang="en-US" sz="2400" dirty="0" err="1">
                <a:latin typeface="Poppins"/>
              </a:rPr>
              <a:t>i.e</a:t>
            </a:r>
            <a:r>
              <a:rPr lang="en-US" sz="2400" dirty="0">
                <a:latin typeface="Poppins"/>
              </a:rPr>
              <a:t> changeable</a:t>
            </a:r>
          </a:p>
          <a:p>
            <a:r>
              <a:rPr lang="en-US" sz="2400" dirty="0">
                <a:latin typeface="Poppins"/>
              </a:rPr>
              <a:t>Duplicates are not allowed</a:t>
            </a:r>
          </a:p>
          <a:p>
            <a:r>
              <a:rPr lang="en-US" sz="2400" b="1" dirty="0">
                <a:latin typeface="Poppins"/>
              </a:rPr>
              <a:t>Syntax</a:t>
            </a:r>
            <a:r>
              <a:rPr lang="en-US" sz="2400" dirty="0">
                <a:latin typeface="Poppins"/>
              </a:rPr>
              <a:t> a=</a:t>
            </a:r>
            <a:r>
              <a:rPr lang="en-US" sz="2400" dirty="0" err="1">
                <a:latin typeface="Poppins"/>
              </a:rPr>
              <a:t>dict</a:t>
            </a:r>
            <a:r>
              <a:rPr lang="en-US" sz="2400" dirty="0">
                <a:latin typeface="Poppins"/>
              </a:rPr>
              <a:t>() or a={}</a:t>
            </a:r>
          </a:p>
          <a:p>
            <a:r>
              <a:rPr lang="en-IN" sz="2400" dirty="0" err="1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IN" sz="2400" dirty="0">
                <a:solidFill>
                  <a:srgbClr val="FF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r>
              <a:rPr lang="en-IN" sz="2400" dirty="0">
                <a:solidFill>
                  <a:srgbClr val="A52A2A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"brand"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IN" sz="2400" dirty="0">
                <a:solidFill>
                  <a:srgbClr val="A52A2A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"Ford"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IN" sz="2400" dirty="0">
                <a:solidFill>
                  <a:srgbClr val="A52A2A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"model"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IN" sz="2400" dirty="0">
                <a:solidFill>
                  <a:srgbClr val="A52A2A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"Mustang"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  </a:t>
            </a:r>
            <a:r>
              <a:rPr lang="en-IN" sz="2400" dirty="0">
                <a:solidFill>
                  <a:srgbClr val="A52A2A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"year"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IN" sz="2400" dirty="0">
                <a:solidFill>
                  <a:srgbClr val="FF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1964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dirty="0">
                <a:solidFill>
                  <a:srgbClr val="0000CD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print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IN" sz="2400" dirty="0" err="1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thisdict</a:t>
            </a:r>
            <a:r>
              <a:rPr lang="en-IN" sz="2400" dirty="0">
                <a:solidFill>
                  <a:srgbClr val="000000"/>
                </a:solidFill>
                <a:effectLst/>
                <a:latin typeface="Poppins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IN" sz="2400" dirty="0">
              <a:effectLst/>
              <a:latin typeface="Poppins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3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DE0E-DC5B-4B77-8AC3-32F042E8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6.Strings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30E2-B2C2-4574-88ED-D16698FFE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9486"/>
            <a:ext cx="8915400" cy="440173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Poppins"/>
              </a:rPr>
              <a:t>Strings in python are surrounded by either single or double quotation</a:t>
            </a:r>
            <a:endParaRPr lang="en-IN" sz="2400" b="0" i="0" u="none" strike="noStrike" baseline="0" dirty="0">
              <a:solidFill>
                <a:srgbClr val="000000"/>
              </a:solidFill>
              <a:latin typeface="Poppins"/>
            </a:endParaRP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Strings in python are immutable.</a:t>
            </a:r>
          </a:p>
          <a:p>
            <a:r>
              <a:rPr lang="en-IN" sz="2400" b="1" dirty="0">
                <a:solidFill>
                  <a:srgbClr val="000000"/>
                </a:solidFill>
                <a:latin typeface="Poppins"/>
              </a:rPr>
              <a:t>Syntax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 str=“Hello </a:t>
            </a:r>
            <a:r>
              <a:rPr lang="en-IN" sz="2400" dirty="0" err="1">
                <a:solidFill>
                  <a:srgbClr val="000000"/>
                </a:solidFill>
                <a:latin typeface="Poppins"/>
              </a:rPr>
              <a:t>Avyukti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 good morning have a nice day” 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Various 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operation in strings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b="0" i="0" u="none" strike="noStrike" baseline="0" dirty="0" err="1">
                <a:solidFill>
                  <a:srgbClr val="000000"/>
                </a:solidFill>
                <a:latin typeface="Poppins"/>
              </a:rPr>
              <a:t>len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(str)) #leanth of the string</a:t>
            </a:r>
          </a:p>
          <a:p>
            <a:r>
              <a:rPr lang="en-IN" sz="240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dirty="0" err="1">
                <a:solidFill>
                  <a:srgbClr val="000000"/>
                </a:solidFill>
                <a:latin typeface="Poppins"/>
              </a:rPr>
              <a:t>str.index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(‘t’))#index of the ‘t’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b="0" i="0" u="none" strike="noStrike" baseline="0" dirty="0" err="1">
                <a:solidFill>
                  <a:srgbClr val="000000"/>
                </a:solidFill>
                <a:latin typeface="Poppins"/>
              </a:rPr>
              <a:t>str.count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(‘o’))#count number of o</a:t>
            </a:r>
          </a:p>
          <a:p>
            <a:r>
              <a:rPr lang="en-IN" sz="240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dirty="0" err="1">
                <a:solidFill>
                  <a:srgbClr val="000000"/>
                </a:solidFill>
                <a:latin typeface="Poppins"/>
              </a:rPr>
              <a:t>str.upper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())#display in uppercase</a:t>
            </a:r>
          </a:p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b="0" i="0" u="none" strike="noStrike" baseline="0" dirty="0" err="1">
                <a:solidFill>
                  <a:srgbClr val="000000"/>
                </a:solidFill>
                <a:latin typeface="Poppins"/>
              </a:rPr>
              <a:t>str.lower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()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Poppins"/>
              </a:rPr>
              <a:t>)#display in lower case</a:t>
            </a:r>
          </a:p>
          <a:p>
            <a:r>
              <a:rPr lang="en-IN" sz="2400" dirty="0">
                <a:solidFill>
                  <a:srgbClr val="000000"/>
                </a:solidFill>
                <a:latin typeface="Poppins"/>
              </a:rPr>
              <a:t>Print(</a:t>
            </a:r>
            <a:r>
              <a:rPr lang="en-IN" sz="2400" dirty="0" err="1">
                <a:solidFill>
                  <a:srgbClr val="000000"/>
                </a:solidFill>
                <a:latin typeface="Poppins"/>
              </a:rPr>
              <a:t>str.replace</a:t>
            </a:r>
            <a:r>
              <a:rPr lang="en-IN" sz="2400" dirty="0">
                <a:solidFill>
                  <a:srgbClr val="000000"/>
                </a:solidFill>
                <a:latin typeface="Poppins"/>
              </a:rPr>
              <a:t>(‘’,’’))#seprated with comma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32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7407-20B2-4235-ACC1-7CCB4018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23850"/>
            <a:ext cx="8911687" cy="15811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String slicing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BDF57-A28D-4DFF-B3EC-5EE554631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934605"/>
            <a:ext cx="8915400" cy="297661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Poppins"/>
              </a:rPr>
              <a:t>S=“Hello World”</a:t>
            </a:r>
          </a:p>
          <a:p>
            <a:pPr marL="0" indent="0">
              <a:buNone/>
            </a:pPr>
            <a:r>
              <a:rPr lang="en-US" sz="2400" dirty="0">
                <a:latin typeface="Poppins"/>
              </a:rPr>
              <a:t>Print(s[1:4])#output ell </a:t>
            </a:r>
          </a:p>
          <a:p>
            <a:pPr marL="0" indent="0">
              <a:buNone/>
            </a:pPr>
            <a:r>
              <a:rPr lang="en-US" sz="2400" dirty="0">
                <a:latin typeface="Poppins"/>
              </a:rPr>
              <a:t>Print(s[1:])#output </a:t>
            </a:r>
            <a:r>
              <a:rPr lang="en-US" sz="2400" dirty="0" err="1">
                <a:latin typeface="Poppins"/>
              </a:rPr>
              <a:t>ello</a:t>
            </a:r>
            <a:r>
              <a:rPr lang="en-US" sz="2400" dirty="0">
                <a:latin typeface="Poppins"/>
              </a:rPr>
              <a:t> World</a:t>
            </a:r>
          </a:p>
          <a:p>
            <a:pPr marL="0" indent="0">
              <a:buNone/>
            </a:pPr>
            <a:r>
              <a:rPr lang="en-US" sz="2400" dirty="0">
                <a:latin typeface="Poppins"/>
              </a:rPr>
              <a:t>Print(s[1:-4])#output </a:t>
            </a:r>
            <a:r>
              <a:rPr lang="en-US" sz="2400" dirty="0" err="1">
                <a:latin typeface="Poppins"/>
              </a:rPr>
              <a:t>ello</a:t>
            </a:r>
            <a:r>
              <a:rPr lang="en-US" sz="2400" dirty="0">
                <a:latin typeface="Poppins"/>
              </a:rPr>
              <a:t> wo</a:t>
            </a:r>
          </a:p>
          <a:p>
            <a:pPr marL="0" indent="0">
              <a:buNone/>
            </a:pPr>
            <a:r>
              <a:rPr lang="en-US" sz="2400" dirty="0">
                <a:latin typeface="Poppins"/>
              </a:rPr>
              <a:t>Print(</a:t>
            </a:r>
            <a:r>
              <a:rPr lang="en-US" sz="2400" dirty="0" err="1">
                <a:latin typeface="Poppins"/>
              </a:rPr>
              <a:t>len</a:t>
            </a:r>
            <a:r>
              <a:rPr lang="en-US" sz="2400" dirty="0">
                <a:latin typeface="Poppins"/>
              </a:rPr>
              <a:t>(s))#len of the string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1A4A3-7663-48A4-AEB2-DE74E59A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94" y="795790"/>
            <a:ext cx="65627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8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BE013-455F-4365-BB67-E8D0A0BE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 Operators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Operators are used to perform operations on variables and values.</a:t>
            </a:r>
            <a:endParaRPr lang="en-IN" sz="2200" dirty="0">
              <a:latin typeface="Poppin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B6A5EE-F83B-423B-87A3-4021B9A585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48" y="1905000"/>
            <a:ext cx="9795164" cy="4430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216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8003-D715-42FD-8633-77CF370C2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3" y="624110"/>
            <a:ext cx="9883630" cy="913745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Arithmetic Operators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Poppins"/>
                <a:cs typeface="Calibri" panose="020F0502020204030204" pitchFamily="34" charset="0"/>
              </a:rPr>
              <a:t>Arithmetic operators are used with numeric values to perform common mathematical operations: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Poppins"/>
                <a:cs typeface="Calibri" panose="020F0502020204030204" pitchFamily="34" charset="0"/>
              </a:rPr>
            </a:br>
            <a:endParaRPr lang="en-IN" sz="2000" dirty="0">
              <a:latin typeface="Poppins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3436A-73B6-415A-A780-904186D87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983" y="1745674"/>
            <a:ext cx="9462653" cy="4488216"/>
          </a:xfrm>
        </p:spPr>
      </p:pic>
    </p:spTree>
    <p:extLst>
      <p:ext uri="{BB962C8B-B14F-4D97-AF65-F5344CB8AC3E}">
        <p14:creationId xmlns:p14="http://schemas.microsoft.com/office/powerpoint/2010/main" val="251881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BE51-4663-40C5-9F90-81E145B62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507010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Poppins"/>
              </a:rPr>
              <a:t>Example</a:t>
            </a:r>
            <a:br>
              <a:rPr lang="en-US" sz="1800" b="1" dirty="0">
                <a:latin typeface="Poppins"/>
              </a:rPr>
            </a:br>
            <a:br>
              <a:rPr lang="en-US" sz="1800" b="1" dirty="0">
                <a:latin typeface="Poppins"/>
              </a:rPr>
            </a:br>
            <a:r>
              <a:rPr lang="es-ES" sz="3400" b="0" dirty="0">
                <a:solidFill>
                  <a:srgbClr val="008000"/>
                </a:solidFill>
                <a:effectLst/>
                <a:latin typeface="Poppins"/>
              </a:rPr>
              <a:t>#Arithmetic </a:t>
            </a:r>
            <a:r>
              <a:rPr lang="es-ES" sz="3400" b="0" dirty="0" err="1">
                <a:solidFill>
                  <a:srgbClr val="008000"/>
                </a:solidFill>
                <a:effectLst/>
                <a:latin typeface="Poppins"/>
              </a:rPr>
              <a:t>operators</a:t>
            </a:r>
            <a:br>
              <a:rPr lang="es-ES" sz="3400" b="0" dirty="0">
                <a:solidFill>
                  <a:srgbClr val="008000"/>
                </a:solidFill>
                <a:effectLst/>
                <a:latin typeface="Poppins"/>
              </a:rPr>
            </a:br>
            <a:b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</a:b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x=</a:t>
            </a:r>
            <a:r>
              <a:rPr lang="es-ES" sz="3400" b="0" dirty="0">
                <a:solidFill>
                  <a:srgbClr val="09885A"/>
                </a:solidFill>
                <a:effectLst/>
                <a:latin typeface="Poppins"/>
              </a:rPr>
              <a:t>5</a:t>
            </a:r>
            <a:b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</a:b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y=</a:t>
            </a:r>
            <a:r>
              <a:rPr lang="es-ES" sz="3400" b="0" dirty="0">
                <a:solidFill>
                  <a:srgbClr val="09885A"/>
                </a:solidFill>
                <a:effectLst/>
                <a:latin typeface="Poppins"/>
              </a:rPr>
              <a:t>2</a:t>
            </a:r>
            <a:b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</a:br>
            <a:r>
              <a:rPr lang="es-ES" sz="3400" b="0" dirty="0" err="1">
                <a:solidFill>
                  <a:srgbClr val="795E26"/>
                </a:solidFill>
                <a:effectLst/>
                <a:latin typeface="Poppins"/>
              </a:rPr>
              <a:t>print</a:t>
            </a:r>
            <a:r>
              <a:rPr lang="es-ES" sz="3400" b="0" dirty="0">
                <a:solidFill>
                  <a:srgbClr val="795E26"/>
                </a:solidFill>
                <a:effectLst/>
                <a:latin typeface="Poppins"/>
              </a:rPr>
              <a:t> </a:t>
            </a: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(</a:t>
            </a:r>
            <a:r>
              <a:rPr lang="es-ES" sz="3400" b="0" dirty="0" err="1">
                <a:solidFill>
                  <a:srgbClr val="000000"/>
                </a:solidFill>
                <a:effectLst/>
                <a:latin typeface="Poppins"/>
              </a:rPr>
              <a:t>x+y</a:t>
            </a: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, x-y,  x*y,  x/y,  </a:t>
            </a:r>
            <a:r>
              <a:rPr lang="es-ES" sz="3400" b="0" dirty="0" err="1">
                <a:solidFill>
                  <a:srgbClr val="000000"/>
                </a:solidFill>
                <a:effectLst/>
                <a:latin typeface="Poppins"/>
              </a:rPr>
              <a:t>x%y</a:t>
            </a: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,  x**y)</a:t>
            </a:r>
            <a:b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</a:br>
            <a:b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</a:br>
            <a:r>
              <a:rPr lang="es-ES" sz="3400" b="0" dirty="0">
                <a:solidFill>
                  <a:srgbClr val="000000"/>
                </a:solidFill>
                <a:effectLst/>
                <a:latin typeface="Poppins"/>
              </a:rPr>
              <a:t>Output: </a:t>
            </a:r>
            <a:r>
              <a:rPr lang="en-IN" sz="3400" b="0" i="0" dirty="0">
                <a:solidFill>
                  <a:srgbClr val="212121"/>
                </a:solidFill>
                <a:effectLst/>
                <a:latin typeface="Poppins"/>
              </a:rPr>
              <a:t>7  3  10  2.5  1  25</a:t>
            </a:r>
            <a:endParaRPr lang="en-IN" sz="3400" b="1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22081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C144-E463-45E9-9F7D-5B858E02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9890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Assignment Operators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Assignment operators are used to assign values to variables: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lang="en-US" sz="4000" b="0" i="0" dirty="0">
                <a:solidFill>
                  <a:srgbClr val="000000"/>
                </a:solidFill>
                <a:effectLst/>
                <a:latin typeface="Poppins"/>
                <a:cs typeface="Calibri" panose="020F050202020403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3B662-636B-476E-88A6-291FF43E4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90255"/>
            <a:ext cx="8324457" cy="4724399"/>
          </a:xfrm>
        </p:spPr>
      </p:pic>
    </p:spTree>
    <p:extLst>
      <p:ext uri="{BB962C8B-B14F-4D97-AF65-F5344CB8AC3E}">
        <p14:creationId xmlns:p14="http://schemas.microsoft.com/office/powerpoint/2010/main" val="532803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184C-1296-4ECC-A6CB-872D684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035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Comparison Operators</a:t>
            </a:r>
            <a:b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Comparison operators are used to compare two values: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11325-CB6F-417B-8952-11A6E53C0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76399"/>
            <a:ext cx="7894966" cy="4433455"/>
          </a:xfrm>
        </p:spPr>
      </p:pic>
    </p:spTree>
    <p:extLst>
      <p:ext uri="{BB962C8B-B14F-4D97-AF65-F5344CB8AC3E}">
        <p14:creationId xmlns:p14="http://schemas.microsoft.com/office/powerpoint/2010/main" val="3308944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41AE9-8880-430D-8FB4-6DA7F064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525817"/>
          </a:xfrm>
        </p:spPr>
        <p:txBody>
          <a:bodyPr>
            <a:normAutofit fontScale="90000"/>
          </a:bodyPr>
          <a:lstStyle/>
          <a:p>
            <a:br>
              <a:rPr lang="en-US" sz="2400" b="1" dirty="0">
                <a:latin typeface="Poppins"/>
              </a:rPr>
            </a:br>
            <a:r>
              <a:rPr lang="en-US" sz="2400" b="1" dirty="0">
                <a:latin typeface="Poppins"/>
              </a:rPr>
              <a:t>Example</a:t>
            </a:r>
            <a:endParaRPr lang="en-IN" sz="2400" b="1" dirty="0">
              <a:latin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E99E6-DF58-44FF-B41D-2DD163CD10DC}"/>
              </a:ext>
            </a:extLst>
          </p:cNvPr>
          <p:cNvSpPr txBox="1"/>
          <p:nvPr/>
        </p:nvSpPr>
        <p:spPr>
          <a:xfrm>
            <a:off x="2592924" y="1589268"/>
            <a:ext cx="72160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#comparision operators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y=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x==y: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 is equal to 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x&lt;y: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 is less than y 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x&gt;y: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 is greater than 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x&gt;=y: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 is greater than or equal to y'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x&lt;=y: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'x is less than or equal to y’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Output: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x is less than y </a:t>
            </a:r>
          </a:p>
          <a:p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        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x is less than or equal to y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09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D95D-7C42-49B3-8E04-D1D3D5B8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2181"/>
          </a:xfrm>
        </p:spPr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Logical Operators</a:t>
            </a:r>
            <a:b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Logical operators are used to combine conditional statements: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F5825-72B5-477F-9FD9-D4BFAEBC9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254"/>
            <a:ext cx="8534620" cy="3539943"/>
          </a:xfrm>
        </p:spPr>
      </p:pic>
    </p:spTree>
    <p:extLst>
      <p:ext uri="{BB962C8B-B14F-4D97-AF65-F5344CB8AC3E}">
        <p14:creationId xmlns:p14="http://schemas.microsoft.com/office/powerpoint/2010/main" val="132699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C1D4AC-AA6E-4FA0-B226-0420FDD2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34" y="1794260"/>
            <a:ext cx="9606531" cy="40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5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AE3C-DE33-44AB-8051-81FE6860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3877552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br>
              <a:rPr lang="en-US" sz="27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#Logical Operators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 =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 =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b, a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b,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a)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IN" sz="3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 True False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222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079D-726B-477A-B8C2-F935AA58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Identity Operators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Identity operators are used to compare the objects, not if they are equal, but if they are actually the same object, with the same memory location:</a:t>
            </a:r>
            <a:b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</a:br>
            <a:endParaRPr lang="en-IN" sz="2200" dirty="0">
              <a:latin typeface="Poppi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00454-E286-47B9-8FC3-6D19C416A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6" y="2438400"/>
            <a:ext cx="8338310" cy="2784764"/>
          </a:xfrm>
        </p:spPr>
      </p:pic>
    </p:spTree>
    <p:extLst>
      <p:ext uri="{BB962C8B-B14F-4D97-AF65-F5344CB8AC3E}">
        <p14:creationId xmlns:p14="http://schemas.microsoft.com/office/powerpoint/2010/main" val="2867461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E27A-0F06-4888-AA9C-D627E3B6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5593810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Example:</a:t>
            </a:r>
            <a:br>
              <a:rPr lang="en-US" sz="2700" dirty="0"/>
            </a:br>
            <a:br>
              <a:rPr 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#Identity operator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a = </a:t>
            </a:r>
            <a:r>
              <a:rPr lang="en-US" sz="3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b = </a:t>
            </a:r>
            <a:r>
              <a:rPr lang="en-US" sz="3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a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b: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3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'Similar'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a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sz="3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b: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sz="3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'Not Similar!’</a:t>
            </a: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  <a:r>
              <a:rPr lang="en-IN" sz="31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Similar</a:t>
            </a:r>
            <a:br>
              <a:rPr lang="en-US" sz="3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N" sz="3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7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F8A2-916F-4573-951A-76BDCE2F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86970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Membership Operators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Poppins"/>
              </a:rPr>
              <a:t>Membership operators are used to test if a sequence is presented in an object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ACEB4-61B4-49C6-8E62-46323C400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473" y="2493817"/>
            <a:ext cx="7163377" cy="2452255"/>
          </a:xfrm>
        </p:spPr>
      </p:pic>
    </p:spTree>
    <p:extLst>
      <p:ext uri="{BB962C8B-B14F-4D97-AF65-F5344CB8AC3E}">
        <p14:creationId xmlns:p14="http://schemas.microsoft.com/office/powerpoint/2010/main" val="4178945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12A7-C288-476C-B4C7-168D5D13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09"/>
            <a:ext cx="8911687" cy="528432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#Membership Operator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[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a: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'Yes!'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a: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'No!’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Output:</a:t>
            </a:r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No!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81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D8B6-96D5-474F-AC11-488004D6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7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Bitwise Operators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Poppins"/>
              </a:rPr>
              <a:t>Bitwise operators are used to compare (binary) numbers: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63028-F005-4958-9D4D-4B7C6B391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891" y="1905000"/>
            <a:ext cx="8756073" cy="3789218"/>
          </a:xfrm>
        </p:spPr>
      </p:pic>
    </p:spTree>
    <p:extLst>
      <p:ext uri="{BB962C8B-B14F-4D97-AF65-F5344CB8AC3E}">
        <p14:creationId xmlns:p14="http://schemas.microsoft.com/office/powerpoint/2010/main" val="3604811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1FCB-429A-43A2-9A6E-C51F119E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If and Else Statement in Python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AC1B5-A835-4712-8E2B-09F814AE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62162"/>
            <a:ext cx="3639063" cy="38462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456A8-1A5E-4D3A-AFC6-5FDCCEA4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168" y="2062163"/>
            <a:ext cx="3639063" cy="38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7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091-9D30-4F71-BF78-A5167F4D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112543"/>
            <a:ext cx="8911687" cy="6745458"/>
          </a:xfrm>
        </p:spPr>
        <p:txBody>
          <a:bodyPr>
            <a:normAutofit fontScale="90000"/>
          </a:bodyPr>
          <a:lstStyle/>
          <a:p>
            <a:r>
              <a:rPr lang="en-US" sz="1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If Statements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 =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330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b &gt; a: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 is greater than a"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Output: b is greater than a</a:t>
            </a:r>
            <a:b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Else Statements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200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 =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33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b &gt; a: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 is greater than a"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 is not greater than a"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Output: b is not greater than a </a:t>
            </a:r>
            <a:b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Nested If statement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41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 &gt;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"Above ten,"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x &gt; </a:t>
            </a:r>
            <a:r>
              <a:rPr lang="en-US" sz="1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"and also above 20!"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8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"but not above 20."</a:t>
            </a:r>
            <a: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1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Output: Above ten, </a:t>
            </a:r>
            <a:b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and also above 20!</a:t>
            </a: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5195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FBCB-9C33-4D63-AB50-E053A065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hile Loop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sz="2700" b="0" i="0" dirty="0">
                <a:solidFill>
                  <a:srgbClr val="000000"/>
                </a:solidFill>
                <a:effectLst/>
                <a:latin typeface="Poppins"/>
              </a:rPr>
              <a:t>With the </a:t>
            </a:r>
            <a:r>
              <a:rPr lang="en-US" sz="2700" b="0" i="0" dirty="0">
                <a:solidFill>
                  <a:srgbClr val="DC143C"/>
                </a:solidFill>
                <a:effectLst/>
                <a:latin typeface="Poppins"/>
              </a:rPr>
              <a:t>while</a:t>
            </a:r>
            <a:r>
              <a:rPr lang="en-US" sz="2700" b="0" i="0" dirty="0">
                <a:solidFill>
                  <a:srgbClr val="000000"/>
                </a:solidFill>
                <a:effectLst/>
                <a:latin typeface="Poppins"/>
              </a:rPr>
              <a:t> loop we can execute a set of statements as long as a condition is true.</a:t>
            </a:r>
            <a:b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0BCD38-8A40-4BA1-87FA-0E33F372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2075275"/>
            <a:ext cx="5145553" cy="4295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281672-4449-434E-AE16-D2565CD18879}"/>
              </a:ext>
            </a:extLst>
          </p:cNvPr>
          <p:cNvSpPr txBox="1"/>
          <p:nvPr/>
        </p:nvSpPr>
        <p:spPr>
          <a:xfrm>
            <a:off x="3147646" y="2510973"/>
            <a:ext cx="446297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Courier New" panose="02070309020205020404" pitchFamily="49" charset="0"/>
              </a:rPr>
              <a:t>Example</a:t>
            </a:r>
          </a:p>
          <a:p>
            <a:r>
              <a:rPr lang="en-IN" sz="2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While Loops</a:t>
            </a:r>
            <a:endParaRPr lang="en-I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-I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2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&lt; 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sz="2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IN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I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+= </a:t>
            </a:r>
            <a:r>
              <a:rPr lang="en-IN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</a:p>
          <a:p>
            <a:endParaRPr lang="en-IN" sz="2000" b="0" dirty="0">
              <a:solidFill>
                <a:srgbClr val="09885A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2000" dirty="0">
                <a:latin typeface="Courier New" panose="02070309020205020404" pitchFamily="49" charset="0"/>
              </a:rPr>
              <a:t>Output: 1</a:t>
            </a:r>
          </a:p>
          <a:p>
            <a:r>
              <a:rPr lang="en-IN" sz="2000" b="0" dirty="0">
                <a:effectLst/>
                <a:latin typeface="Courier New" panose="02070309020205020404" pitchFamily="49" charset="0"/>
              </a:rPr>
              <a:t>        2</a:t>
            </a:r>
          </a:p>
          <a:p>
            <a:r>
              <a:rPr lang="en-IN" sz="2000" dirty="0">
                <a:latin typeface="Courier New" panose="02070309020205020404" pitchFamily="49" charset="0"/>
              </a:rPr>
              <a:t>        3</a:t>
            </a:r>
          </a:p>
          <a:p>
            <a:r>
              <a:rPr lang="en-IN" sz="2000" b="0" dirty="0">
                <a:effectLst/>
                <a:latin typeface="Courier New" panose="02070309020205020404" pitchFamily="49" charset="0"/>
              </a:rPr>
              <a:t>        4</a:t>
            </a:r>
          </a:p>
          <a:p>
            <a:r>
              <a:rPr lang="en-IN" sz="2000" dirty="0">
                <a:latin typeface="Courier New" panose="02070309020205020404" pitchFamily="49" charset="0"/>
              </a:rPr>
              <a:t>        5</a:t>
            </a: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22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A909-9C4F-4686-83DF-AD825F6C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3ED8F-554C-4CA8-AC37-78696E5CD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036" y="4354046"/>
            <a:ext cx="10020575" cy="2060006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Poppins"/>
              </a:rPr>
              <a:t>A function is a block of organized, reusable code that is used to perform a single, related action. Functions provide better modularity for your application and a high degree of code reusing.</a:t>
            </a:r>
            <a:endParaRPr lang="en-IN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D9315-7050-4099-B9B7-5642A1AB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36" y="609600"/>
            <a:ext cx="10020575" cy="38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A30DA-2AC6-44DB-926C-DA95A19D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19" y="687078"/>
            <a:ext cx="6474362" cy="1203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A86CA-18EF-4A1C-B623-70522A6A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52" y="2556983"/>
            <a:ext cx="10489735" cy="301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17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1F8EA-148F-4053-8D15-5F837F7F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04900"/>
            <a:ext cx="91344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9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156D1-DD07-4997-B0AA-C682E3E7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076325"/>
            <a:ext cx="9115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82972-F3F4-4A86-8C67-4014A6AF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8712"/>
            <a:ext cx="89916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3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77C2B-EEC4-4540-AA5D-B0EA76C1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993913"/>
            <a:ext cx="9410908" cy="55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1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4ABC-9D1E-4382-AA5F-BC63391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812" y="609600"/>
            <a:ext cx="9956799" cy="1789043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:</a:t>
            </a:r>
            <a:r>
              <a:rPr lang="en-IN" sz="36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Built-in Functions:</a:t>
            </a:r>
            <a:br>
              <a:rPr lang="en-IN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 u="none" strike="noStrike" baseline="0" dirty="0">
                <a:solidFill>
                  <a:schemeClr val="tx1"/>
                </a:solidFill>
                <a:latin typeface="Poppins"/>
              </a:rPr>
              <a:t>The Python interpreter has a number of functions that are always available for use. These functions are called built-in functions.</a:t>
            </a:r>
            <a:br>
              <a:rPr lang="en-IN" sz="2400" b="1" i="0" u="none" strike="noStrike" baseline="0" dirty="0">
                <a:solidFill>
                  <a:schemeClr val="tx1"/>
                </a:solidFill>
                <a:latin typeface="Poppins"/>
              </a:rPr>
            </a:br>
            <a:r>
              <a:rPr lang="en-US" sz="2400" b="1" i="0" u="none" strike="noStrike" baseline="0" dirty="0">
                <a:solidFill>
                  <a:schemeClr val="tx1"/>
                </a:solidFill>
                <a:latin typeface="Poppins"/>
              </a:rPr>
              <a:t>In Python 3.6, there are 68 built-in functions..</a:t>
            </a:r>
            <a:endParaRPr lang="en-IN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BDA7A-10D7-4446-AEDB-01528C85E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8EFED-A329-48C2-91E8-50964E64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398643"/>
            <a:ext cx="9956799" cy="4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0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6A9088-7750-484D-A827-FDFD5E45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076325"/>
            <a:ext cx="90011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9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31962-1EE9-410F-B5F8-077E008E2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81100"/>
            <a:ext cx="9077325" cy="48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E6485-EF10-4FA0-B71E-75CB87E6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76337"/>
            <a:ext cx="9039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61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BCD82-8560-49DD-A139-378DF7A2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71575"/>
            <a:ext cx="91249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8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29FA2-AABB-4905-96B3-A27F0DAED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66812"/>
            <a:ext cx="90773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3D8E-3770-497C-B0B9-45243D4F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83" y="624110"/>
            <a:ext cx="9883630" cy="1280890"/>
          </a:xfrm>
        </p:spPr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Trending Programming Languages of 2020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B015D-0515-4242-A5F5-8AAFB3D0C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19" y="1468583"/>
            <a:ext cx="9772794" cy="4946072"/>
          </a:xfrm>
        </p:spPr>
      </p:pic>
    </p:spTree>
    <p:extLst>
      <p:ext uri="{BB962C8B-B14F-4D97-AF65-F5344CB8AC3E}">
        <p14:creationId xmlns:p14="http://schemas.microsoft.com/office/powerpoint/2010/main" val="3741790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ABE6C-8B94-4C76-BE1F-60663C7B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81087"/>
            <a:ext cx="9067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92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9A118-4768-4C65-8867-BDE0BDFB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85850"/>
            <a:ext cx="90678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3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EA8F8-4DA6-461C-AE7C-6EF4425C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00137"/>
            <a:ext cx="91059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30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95C9-EE36-423A-898D-C7BCEC6D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076325"/>
            <a:ext cx="90201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81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DD5EB-3166-41FF-BBFF-59AA57B4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085850"/>
            <a:ext cx="9010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0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75F23-EF1C-4C63-9360-1F4986936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47762"/>
            <a:ext cx="90392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7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6BDD30-4F51-417E-9A6B-3B765195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28712"/>
            <a:ext cx="90201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02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F68A4-F746-420F-B0FD-63F02891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95375"/>
            <a:ext cx="9067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93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5599-A864-4DA1-99CE-915CD323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09662"/>
            <a:ext cx="90297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96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40460-8F6B-4C4F-B03A-E0FD6504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66800"/>
            <a:ext cx="90392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C48C4-AE5A-4D67-B5C9-20EBB640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0" y="1288474"/>
            <a:ext cx="10588283" cy="49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1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67AB-1B61-496D-9DAC-FDAD2EF2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338" y="624109"/>
            <a:ext cx="9077324" cy="1787787"/>
          </a:xfrm>
        </p:spPr>
        <p:txBody>
          <a:bodyPr>
            <a:normAutofit/>
          </a:bodyPr>
          <a:lstStyle/>
          <a:p>
            <a:r>
              <a:rPr lang="en-IN" sz="40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:User-Defined Functions:</a:t>
            </a:r>
            <a:br>
              <a:rPr lang="en-IN" sz="4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 that we define ourselves to do the certain specific task are referred to as user defined </a:t>
            </a:r>
            <a:r>
              <a:rPr lang="en-IN" sz="2400" b="1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IN" sz="2400" b="1" i="0" u="none" strike="noStrike" baseline="0" dirty="0">
                <a:solidFill>
                  <a:schemeClr val="tx1"/>
                </a:solidFill>
                <a:latin typeface="CIDFont+F3"/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9E9C9-BC9D-40D6-BEB2-3570A291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093843"/>
            <a:ext cx="9077325" cy="47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95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DB91B-D314-4CFF-A26D-8A1B0C1F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23962"/>
            <a:ext cx="88963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47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382B9-7F2D-4056-982D-C35FC4C2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133475"/>
            <a:ext cx="90201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97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8FD11-A5C6-4736-8F2A-D5E7CF5A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209675"/>
            <a:ext cx="89820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0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9B0E-30F1-43BD-9352-492BA836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112" y="624110"/>
            <a:ext cx="9842499" cy="1280890"/>
          </a:xfrm>
        </p:spPr>
        <p:txBody>
          <a:bodyPr/>
          <a:lstStyle/>
          <a:p>
            <a:r>
              <a:rPr lang="en-IN" sz="4000" b="1" i="0" u="none" strike="noStrike" baseline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:Recursive Function:</a:t>
            </a:r>
            <a:br>
              <a:rPr lang="en-IN" sz="1800" b="0" i="0" u="none" strike="noStrike" baseline="0" dirty="0">
                <a:solidFill>
                  <a:srgbClr val="4A4A4A"/>
                </a:solidFill>
                <a:latin typeface="CIDFont+F3"/>
              </a:rPr>
            </a:br>
            <a:r>
              <a:rPr lang="en-US" sz="1800" b="1" dirty="0">
                <a:solidFill>
                  <a:schemeClr val="tx1"/>
                </a:solidFill>
                <a:latin typeface="CIDFont+F3"/>
              </a:rPr>
              <a:t>I</a:t>
            </a:r>
            <a:r>
              <a:rPr lang="en-US" sz="1800" b="1" i="0" u="none" strike="noStrike" baseline="0" dirty="0">
                <a:solidFill>
                  <a:schemeClr val="tx1"/>
                </a:solidFill>
                <a:latin typeface="CIDFont+F3"/>
              </a:rPr>
              <a:t>n Python, a function can call other functions. It is even possible for the function to call itself. These type of construct are termed as recursive functions.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BDF21-AF68-4C3D-876D-4C8454D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905000"/>
            <a:ext cx="960223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1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A8C6-BEDF-4CAA-B0D3-10FAB761D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624110"/>
            <a:ext cx="9847261" cy="1280890"/>
          </a:xfrm>
        </p:spPr>
        <p:txBody>
          <a:bodyPr/>
          <a:lstStyle/>
          <a:p>
            <a:pPr algn="ctr"/>
            <a:r>
              <a:rPr lang="en-IN" sz="3600" b="1" i="0" u="none" strike="noStrike" baseline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:Lambda Function: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DC60B-CAFB-4856-B650-D69DE74A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722782"/>
            <a:ext cx="9633502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56E59-1EAE-4D3E-A720-530C5F20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333499"/>
            <a:ext cx="8829675" cy="48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17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47698-A7B8-4867-A239-C4F12FA5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095375"/>
            <a:ext cx="90011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56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822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22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92D9-9F40-42B9-8A1C-C21BB9A1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09" y="498764"/>
            <a:ext cx="9343303" cy="140623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of Python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2319-902D-4FE2-81C8-F0A42BD8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327" y="1371600"/>
            <a:ext cx="9440285" cy="4862290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Scripting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Web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Computer Vision(Desktop Application)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Database 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Data Science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Machine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Artificial Intelligence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GUI and Game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Image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Enterprise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Robotics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Network Programming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833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36F8C-7467-45F5-A23A-AD323951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9" y="1311885"/>
            <a:ext cx="2562225" cy="3952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AEC07-FCF8-42AC-B30F-F1B91706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319" y="1616684"/>
            <a:ext cx="5629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683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953</TotalTime>
  <Words>1688</Words>
  <Application>Microsoft Office PowerPoint</Application>
  <PresentationFormat>Widescreen</PresentationFormat>
  <Paragraphs>163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</vt:lpstr>
      <vt:lpstr>Arial Unicode MS</vt:lpstr>
      <vt:lpstr>Calibri</vt:lpstr>
      <vt:lpstr>Century Gothic</vt:lpstr>
      <vt:lpstr>charter</vt:lpstr>
      <vt:lpstr>CIDFont+F3</vt:lpstr>
      <vt:lpstr>Courier New</vt:lpstr>
      <vt:lpstr>Poppins</vt:lpstr>
      <vt:lpstr>Segoe UI</vt:lpstr>
      <vt:lpstr>Times New Roman</vt:lpstr>
      <vt:lpstr>Verdana</vt:lpstr>
      <vt:lpstr>Wingdings</vt:lpstr>
      <vt:lpstr>Wingdings 3</vt:lpstr>
      <vt:lpstr>Wisp</vt:lpstr>
      <vt:lpstr>Introduction to Python</vt:lpstr>
      <vt:lpstr>Contents</vt:lpstr>
      <vt:lpstr>PowerPoint Presentation</vt:lpstr>
      <vt:lpstr>PowerPoint Presentation</vt:lpstr>
      <vt:lpstr>PowerPoint Presentation</vt:lpstr>
      <vt:lpstr>Most Trending Programming Languages of 2020</vt:lpstr>
      <vt:lpstr>PowerPoint Presentation</vt:lpstr>
      <vt:lpstr>Application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Versions</vt:lpstr>
      <vt:lpstr>Installation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1.Numeric Data types:</vt:lpstr>
      <vt:lpstr>2.List data types</vt:lpstr>
      <vt:lpstr>Various operation in lists</vt:lpstr>
      <vt:lpstr>3.Tuple data types:</vt:lpstr>
      <vt:lpstr>4.Set data types:</vt:lpstr>
      <vt:lpstr>Various operation in sets:</vt:lpstr>
      <vt:lpstr>5.Dictionary</vt:lpstr>
      <vt:lpstr>6.Strings</vt:lpstr>
      <vt:lpstr>String slicing  </vt:lpstr>
      <vt:lpstr>Python Operators Operators are used to perform operations on variables and values.</vt:lpstr>
      <vt:lpstr>Arithmetic Operators Arithmetic operators are used with numeric values to perform common mathematical operations: </vt:lpstr>
      <vt:lpstr>Example  #Arithmetic operators  x=5 y=2 print (x+y, x-y,  x*y,  x/y,  x%y,  x**y)  Output: 7  3  10  2.5  1  25</vt:lpstr>
      <vt:lpstr>Python Assignment Operators Assignment operators are used to assign values to variables:  </vt:lpstr>
      <vt:lpstr>Python Comparison Operators Comparison operators are used to compare two values: </vt:lpstr>
      <vt:lpstr> Example</vt:lpstr>
      <vt:lpstr>Python Logical Operators Logical operators are used to combine conditional statements: </vt:lpstr>
      <vt:lpstr>Example  #Logical Operators a = True b = False print(a and b, a or b, not a)  Output:False True False </vt:lpstr>
      <vt:lpstr>Python Identity Operators Identity operators are used to compare the objects, not if they are equal, but if they are actually the same object, with the same memory location: </vt:lpstr>
      <vt:lpstr>Example:  #Identity operator  a = 5  b = 5 if a is b:     print('Similar') if a is not b:     print('Not Similar!’)  Output: Similar </vt:lpstr>
      <vt:lpstr>Python Membership Operators Membership operators are used to test if a sequence is presented in an object </vt:lpstr>
      <vt:lpstr>Example:  #Membership Operator a = [1, 2, 3, 4] if 5 in a:     print('Yes!') if 5 not in a:     print('No!’)  Output: No!   </vt:lpstr>
      <vt:lpstr>Python Bitwise Operators Bitwise operators are used to compare (binary) numbers: </vt:lpstr>
      <vt:lpstr>If and Else Statement in Python</vt:lpstr>
      <vt:lpstr>If Statements a = 200 b = 330 if b &gt; a:   print("b is greater than a") Output: b is greater than a  Else Statements a = 200 b = 33 if b &gt; a:   print("b is greater than a") else:   print("b is not greater than a") Output: b is not greater than a   Nested If statement x = 41  if x &gt; 10:   print("Above ten,")   if x &gt; 20:     print("and also above 20!")   else:     print("but not above 20.") Output: Above ten,          and also above 20! </vt:lpstr>
      <vt:lpstr>While Loop With the while loop we can execute a set of statements as long as a condition is true.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:Python Built-in Functions: The Python interpreter has a number of functions that are always available for use. These functions are called built-in functions. In Python 3.6, there are 68 built-in functions..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:User-Defined Functions: Functions that we define ourselves to do the certain specific task are referred to as user defined functions.</vt:lpstr>
      <vt:lpstr>PowerPoint Presentation</vt:lpstr>
      <vt:lpstr>PowerPoint Presentation</vt:lpstr>
      <vt:lpstr>PowerPoint Presentation</vt:lpstr>
      <vt:lpstr>          :Recursive Function: In Python, a function can call other functions. It is even possible for the function to call itself. These type of construct are termed as recursive functions.</vt:lpstr>
      <vt:lpstr> :Lambda Function: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Amith Mh</dc:creator>
  <cp:lastModifiedBy>kiran kumar</cp:lastModifiedBy>
  <cp:revision>45</cp:revision>
  <dcterms:created xsi:type="dcterms:W3CDTF">2021-06-05T15:19:45Z</dcterms:created>
  <dcterms:modified xsi:type="dcterms:W3CDTF">2021-07-30T04:06:23Z</dcterms:modified>
</cp:coreProperties>
</file>